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57" r:id="rId3"/>
    <p:sldId id="262" r:id="rId4"/>
    <p:sldId id="261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5" r:id="rId13"/>
    <p:sldId id="296" r:id="rId14"/>
    <p:sldId id="297" r:id="rId15"/>
    <p:sldId id="298" r:id="rId16"/>
    <p:sldId id="258" r:id="rId17"/>
  </p:sldIdLst>
  <p:sldSz cx="9144000" cy="5143500" type="screen16x9"/>
  <p:notesSz cx="6858000" cy="9144000"/>
  <p:embeddedFontLst>
    <p:embeddedFont>
      <p:font typeface="Inria Sans Light" pitchFamily="2" charset="77"/>
      <p:regular r:id="rId19"/>
      <p:bold r:id="rId20"/>
      <p:italic r:id="rId21"/>
      <p:boldItalic r:id="rId22"/>
    </p:embeddedFont>
    <p:embeddedFont>
      <p:font typeface="Saira SemiCondensed Medium" pitchFamily="2" charset="77"/>
      <p:regular r:id="rId23"/>
      <p:bold r:id="rId24"/>
      <p:boldItalic r:id="rId25"/>
    </p:embeddedFont>
    <p:embeddedFont>
      <p:font typeface="Titillium Web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4C7E40-91DC-4042-B090-0BF9CECAA69B}">
  <a:tblStyle styleId="{BB4C7E40-91DC-4042-B090-0BF9CECAA6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0319"/>
  </p:normalViewPr>
  <p:slideViewPr>
    <p:cSldViewPr snapToGrid="0" snapToObjects="1">
      <p:cViewPr varScale="1">
        <p:scale>
          <a:sx n="192" d="100"/>
          <a:sy n="192" d="100"/>
        </p:scale>
        <p:origin x="11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868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2365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4313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690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6569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4354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33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688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019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570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181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MSDS 498 CAPSTONE</a:t>
            </a:r>
            <a:br>
              <a:rPr lang="en" dirty="0"/>
            </a:br>
            <a:r>
              <a:rPr lang="en" sz="1200" dirty="0"/>
              <a:t>					                  </a:t>
            </a:r>
            <a:r>
              <a:rPr lang="en" sz="1600" dirty="0"/>
              <a:t>Dan Kuratko</a:t>
            </a:r>
            <a:endParaRPr dirty="0"/>
          </a:p>
        </p:txBody>
      </p:sp>
      <p:grpSp>
        <p:nvGrpSpPr>
          <p:cNvPr id="199" name="Google Shape;199;p12"/>
          <p:cNvGrpSpPr/>
          <p:nvPr/>
        </p:nvGrpSpPr>
        <p:grpSpPr>
          <a:xfrm>
            <a:off x="690071" y="2289511"/>
            <a:ext cx="635183" cy="564280"/>
            <a:chOff x="5292575" y="3681900"/>
            <a:chExt cx="420150" cy="373275"/>
          </a:xfrm>
        </p:grpSpPr>
        <p:sp>
          <p:nvSpPr>
            <p:cNvPr id="200" name="Google Shape;200;p1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Recording Dec 5, 2020 at 9:19:54 PM" descr="Audio Recording Dec 5, 2020 at 9:19:54 PM">
            <a:hlinkClick r:id="" action="ppaction://media"/>
            <a:extLst>
              <a:ext uri="{FF2B5EF4-FFF2-40B4-BE49-F238E27FC236}">
                <a16:creationId xmlns:a16="http://schemas.microsoft.com/office/drawing/2014/main" id="{9AFC6CB7-3DAE-434B-A52A-D31A7832E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4" y="1069500"/>
            <a:ext cx="4579681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IoT and Dashboards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39792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Visualizing live data streams</a:t>
            </a: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Audio Recording Dec 5, 2020 at 9:35:12 PM" descr="Audio Recording Dec 5, 2020 at 9:35:12 PM">
            <a:hlinkClick r:id="" action="ppaction://media"/>
            <a:extLst>
              <a:ext uri="{FF2B5EF4-FFF2-40B4-BE49-F238E27FC236}">
                <a16:creationId xmlns:a16="http://schemas.microsoft.com/office/drawing/2014/main" id="{424B03B1-EF5B-C44F-9398-CC02C5912F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5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Data Visualization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49" y="1430148"/>
            <a:ext cx="7432325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Visualize simulated </a:t>
            </a:r>
            <a:r>
              <a:rPr lang="en-US" sz="2000" dirty="0" err="1"/>
              <a:t>PubNub</a:t>
            </a:r>
            <a:r>
              <a:rPr lang="en-US" sz="2000" dirty="0"/>
              <a:t> data with </a:t>
            </a:r>
            <a:r>
              <a:rPr lang="en-US" sz="2000" dirty="0" err="1"/>
              <a:t>Freeboard.io</a:t>
            </a:r>
            <a:endParaRPr lang="en-US" sz="2000" dirty="0">
              <a:solidFill>
                <a:schemeClr val="accent4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Simulate IoT thermostat using JSON ”</a:t>
            </a:r>
            <a:r>
              <a:rPr lang="en-US" sz="2000" dirty="0" err="1"/>
              <a:t>dweets</a:t>
            </a:r>
            <a:r>
              <a:rPr lang="en-US" sz="2000" dirty="0"/>
              <a:t>”</a:t>
            </a:r>
            <a:endParaRPr sz="2000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6D7974-BDD9-B94D-B842-026537060A39}"/>
              </a:ext>
            </a:extLst>
          </p:cNvPr>
          <p:cNvSpPr txBox="1"/>
          <p:nvPr/>
        </p:nvSpPr>
        <p:spPr>
          <a:xfrm>
            <a:off x="475488" y="2571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 descr="A close up of a screen of a cell phone&#10;&#10;Description automatically generated">
            <a:extLst>
              <a:ext uri="{FF2B5EF4-FFF2-40B4-BE49-F238E27FC236}">
                <a16:creationId xmlns:a16="http://schemas.microsoft.com/office/drawing/2014/main" id="{B907ECA1-3EBA-4341-817B-532C0E79C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7097" y="2493693"/>
            <a:ext cx="1917440" cy="2098631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9F627E0-C3C4-9D4E-B333-C988D3DEF3B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08" r="6268"/>
          <a:stretch/>
        </p:blipFill>
        <p:spPr>
          <a:xfrm>
            <a:off x="1929384" y="2500219"/>
            <a:ext cx="2002536" cy="2085580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9" name="Audio Recording Dec 5, 2020 at 9:36:14 PM" descr="Audio Recording Dec 5, 2020 at 9:36:14 PM">
            <a:hlinkClick r:id="" action="ppaction://media"/>
            <a:extLst>
              <a:ext uri="{FF2B5EF4-FFF2-40B4-BE49-F238E27FC236}">
                <a16:creationId xmlns:a16="http://schemas.microsoft.com/office/drawing/2014/main" id="{D9AEF098-8E11-4143-98E2-D744B8C269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5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9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4" y="1069500"/>
            <a:ext cx="4579681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Hadoop with Google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43136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Replicating a MapReduce in GCP</a:t>
            </a: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Audio Recording Dec 5, 2020 at 9:36:41 PM" descr="Audio Recording Dec 5, 2020 at 9:36:41 PM">
            <a:hlinkClick r:id="" action="ppaction://media"/>
            <a:extLst>
              <a:ext uri="{FF2B5EF4-FFF2-40B4-BE49-F238E27FC236}">
                <a16:creationId xmlns:a16="http://schemas.microsoft.com/office/drawing/2014/main" id="{6156ABE3-9E68-964D-B8B7-A6279FAFB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4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MapReduce with GCP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49" y="1430148"/>
            <a:ext cx="7432325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GCP</a:t>
            </a:r>
            <a:r>
              <a:rPr lang="en-US" sz="2000" dirty="0">
                <a:solidFill>
                  <a:schemeClr val="accent4"/>
                </a:solidFill>
              </a:rPr>
              <a:t> </a:t>
            </a:r>
            <a:r>
              <a:rPr lang="en-US" sz="2000" dirty="0" err="1">
                <a:solidFill>
                  <a:schemeClr val="accent4"/>
                </a:solidFill>
              </a:rPr>
              <a:t>Dataproc</a:t>
            </a:r>
            <a:r>
              <a:rPr lang="en-US" sz="2000" dirty="0">
                <a:solidFill>
                  <a:schemeClr val="tx1"/>
                </a:solidFill>
              </a:rPr>
              <a:t> cluster, composer environment, storage bucket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Word count harnessing GCP and </a:t>
            </a:r>
            <a:r>
              <a:rPr lang="en-US" sz="2000" dirty="0">
                <a:solidFill>
                  <a:schemeClr val="accent4"/>
                </a:solidFill>
              </a:rPr>
              <a:t>Apache Airflow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6D7974-BDD9-B94D-B842-026537060A39}"/>
              </a:ext>
            </a:extLst>
          </p:cNvPr>
          <p:cNvSpPr txBox="1"/>
          <p:nvPr/>
        </p:nvSpPr>
        <p:spPr>
          <a:xfrm>
            <a:off x="475488" y="2571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AADEE18-0090-A045-A65D-2872E35B9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879" y="2825704"/>
            <a:ext cx="1873940" cy="1363418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8D7B2174-FACC-B440-B1CC-20664D5972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1770" y="2451031"/>
            <a:ext cx="2452585" cy="106346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0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05D2AF7-E0FB-C740-8890-C9FA78368F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2840" y="2556192"/>
            <a:ext cx="2602985" cy="1641348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2" name="Picture 11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B1512C7F-5006-9540-99C8-49ECBE7DA6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9810" y="3737838"/>
            <a:ext cx="1490211" cy="958154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3" name="Audio Recording Dec 5, 2020 at 9:37:30 PM" descr="Audio Recording Dec 5, 2020 at 9:37:30 PM">
            <a:hlinkClick r:id="" action="ppaction://media"/>
            <a:extLst>
              <a:ext uri="{FF2B5EF4-FFF2-40B4-BE49-F238E27FC236}">
                <a16:creationId xmlns:a16="http://schemas.microsoft.com/office/drawing/2014/main" id="{558E3175-8BFB-9041-B19D-115751262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2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4" y="1069500"/>
            <a:ext cx="4579681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Spark and GCP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43136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Apache Spark word count in GCP</a:t>
            </a: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Audio Recording Dec 5, 2020 at 9:37:44 PM" descr="Audio Recording Dec 5, 2020 at 9:37:44 PM">
            <a:hlinkClick r:id="" action="ppaction://media"/>
            <a:extLst>
              <a:ext uri="{FF2B5EF4-FFF2-40B4-BE49-F238E27FC236}">
                <a16:creationId xmlns:a16="http://schemas.microsoft.com/office/drawing/2014/main" id="{354ED05D-EE2B-7845-A6A6-81839ED9F6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1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Spark MapReduce with GCP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49" y="1430148"/>
            <a:ext cx="7432325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Same word count example using </a:t>
            </a:r>
            <a:r>
              <a:rPr lang="en-US" sz="2000" dirty="0">
                <a:solidFill>
                  <a:schemeClr val="accent4"/>
                </a:solidFill>
              </a:rPr>
              <a:t>Apache Spark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6D7974-BDD9-B94D-B842-026537060A39}"/>
              </a:ext>
            </a:extLst>
          </p:cNvPr>
          <p:cNvSpPr txBox="1"/>
          <p:nvPr/>
        </p:nvSpPr>
        <p:spPr>
          <a:xfrm>
            <a:off x="475488" y="2571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809AF60-833D-4448-A9A7-C2471E45D3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295" y="2571750"/>
            <a:ext cx="1900652" cy="201280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0CF22E-01D1-0643-93B9-CF4591898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3518" y="2927905"/>
            <a:ext cx="2516227" cy="130049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1" name="Picture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00098F4-8F36-C74A-BD60-50C7FC442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758" y="2896330"/>
            <a:ext cx="2044306" cy="1391664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3" name="Audio Recording Dec 5, 2020 at 9:38:25 PM" descr="Audio Recording Dec 5, 2020 at 9:38:25 PM">
            <a:hlinkClick r:id="" action="ppaction://media"/>
            <a:extLst>
              <a:ext uri="{FF2B5EF4-FFF2-40B4-BE49-F238E27FC236}">
                <a16:creationId xmlns:a16="http://schemas.microsoft.com/office/drawing/2014/main" id="{78BD06C4-2BF9-CF42-A504-F3BC8051D6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7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2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>
            <a:spLocks noGrp="1"/>
          </p:cNvSpPr>
          <p:nvPr>
            <p:ph type="ctrTitle" idx="4294967295"/>
          </p:nvPr>
        </p:nvSpPr>
        <p:spPr>
          <a:xfrm>
            <a:off x="1207775" y="1050000"/>
            <a:ext cx="3271200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  <p:sp>
        <p:nvSpPr>
          <p:cNvPr id="221" name="Google Shape;221;p14"/>
          <p:cNvSpPr txBox="1">
            <a:spLocks noGrp="1"/>
          </p:cNvSpPr>
          <p:nvPr>
            <p:ph type="subTitle" idx="4294967295"/>
          </p:nvPr>
        </p:nvSpPr>
        <p:spPr>
          <a:xfrm>
            <a:off x="1207775" y="1984148"/>
            <a:ext cx="3271200" cy="210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/>
                </a:solidFill>
              </a:rPr>
              <a:t>Dan Kuratko</a:t>
            </a:r>
            <a:endParaRPr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dankuratko@gmail.com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(619)-618-5093</a:t>
            </a:r>
            <a:endParaRPr b="1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23" name="Google Shape;223;p14"/>
          <p:cNvPicPr preferRelativeResize="0"/>
          <p:nvPr/>
        </p:nvPicPr>
        <p:blipFill>
          <a:blip r:embed="rId5"/>
          <a:srcRect l="6547" r="6547"/>
          <a:stretch/>
        </p:blipFill>
        <p:spPr>
          <a:xfrm>
            <a:off x="4616700" y="1096175"/>
            <a:ext cx="3442800" cy="2951100"/>
          </a:xfrm>
          <a:prstGeom prst="hexagon">
            <a:avLst>
              <a:gd name="adj" fmla="val 25093"/>
              <a:gd name="vf" fmla="val 115470"/>
            </a:avLst>
          </a:prstGeom>
          <a:noFill/>
          <a:ln w="7620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357188" dist="7620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2" name="Audio Recording Dec 5, 2020 at 9:38:37 PM" descr="Audio Recording Dec 5, 2020 at 9:38:37 PM">
            <a:hlinkClick r:id="" action="ppaction://media"/>
            <a:extLst>
              <a:ext uri="{FF2B5EF4-FFF2-40B4-BE49-F238E27FC236}">
                <a16:creationId xmlns:a16="http://schemas.microsoft.com/office/drawing/2014/main" id="{1A8837A8-5C07-E14F-82F8-AA6B7BD668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Y PROJECT</a:t>
            </a:r>
            <a:endParaRPr dirty="0"/>
          </a:p>
        </p:txBody>
      </p:sp>
      <p:sp>
        <p:nvSpPr>
          <p:cNvPr id="213" name="Google Shape;213;p13"/>
          <p:cNvSpPr txBox="1">
            <a:spLocks noGrp="1"/>
          </p:cNvSpPr>
          <p:nvPr>
            <p:ph type="body" idx="1"/>
          </p:nvPr>
        </p:nvSpPr>
        <p:spPr>
          <a:xfrm>
            <a:off x="1207773" y="1430150"/>
            <a:ext cx="6012833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solidFill>
                  <a:schemeClr val="accent4"/>
                </a:solidFill>
              </a:rPr>
              <a:t>PROJECT 3  </a:t>
            </a:r>
            <a:r>
              <a:rPr lang="en-US" sz="1400" b="1" dirty="0">
                <a:solidFill>
                  <a:schemeClr val="tx1"/>
                </a:solidFill>
              </a:rPr>
              <a:t>CLOUD MAPREDUCE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solidFill>
                <a:schemeClr val="accent4"/>
              </a:solidFill>
            </a:endParaRPr>
          </a:p>
          <a:p>
            <a:r>
              <a:rPr lang="en-US" sz="1400" b="1" dirty="0">
                <a:solidFill>
                  <a:schemeClr val="accent4"/>
                </a:solidFill>
              </a:rPr>
              <a:t>Project Objectives </a:t>
            </a:r>
          </a:p>
          <a:p>
            <a:pPr lvl="1"/>
            <a:r>
              <a:rPr lang="en-US" sz="1100" dirty="0"/>
              <a:t>Implement Chapter 16 in </a:t>
            </a:r>
            <a:r>
              <a:rPr lang="en-US" sz="1100" i="1" dirty="0"/>
              <a:t>Python for Programmers </a:t>
            </a:r>
            <a:r>
              <a:rPr lang="en-US" sz="1100" dirty="0"/>
              <a:t>on MS Azure</a:t>
            </a:r>
          </a:p>
          <a:p>
            <a:pPr lvl="1"/>
            <a:r>
              <a:rPr lang="en-US" sz="1100" dirty="0"/>
              <a:t>Port the same example to run on Google Cloud Platform</a:t>
            </a:r>
          </a:p>
          <a:p>
            <a:pPr lvl="1"/>
            <a:endParaRPr lang="en-US" sz="1100" dirty="0"/>
          </a:p>
          <a:p>
            <a:r>
              <a:rPr lang="en-US" sz="1400" b="1" dirty="0">
                <a:solidFill>
                  <a:schemeClr val="accent4"/>
                </a:solidFill>
              </a:rPr>
              <a:t>Specific Objectives</a:t>
            </a:r>
          </a:p>
          <a:p>
            <a:pPr lvl="1"/>
            <a:r>
              <a:rPr lang="en-US" sz="1100" dirty="0">
                <a:solidFill>
                  <a:schemeClr val="tx1"/>
                </a:solidFill>
              </a:rPr>
              <a:t>Manipulate SQL relational database</a:t>
            </a:r>
          </a:p>
          <a:p>
            <a:pPr lvl="1"/>
            <a:r>
              <a:rPr lang="en-US" sz="1100" dirty="0">
                <a:solidFill>
                  <a:schemeClr val="tx1"/>
                </a:solidFill>
              </a:rPr>
              <a:t>Store tweets in a MongoDB NoSQL JSON database, visualize via Folium map</a:t>
            </a:r>
          </a:p>
          <a:p>
            <a:pPr lvl="1"/>
            <a:r>
              <a:rPr lang="en-US" sz="1100" dirty="0">
                <a:solidFill>
                  <a:schemeClr val="tx1"/>
                </a:solidFill>
              </a:rPr>
              <a:t>Execute Hadoop MapReduce using MS Azure HDInsight and GCP</a:t>
            </a:r>
          </a:p>
          <a:p>
            <a:pPr lvl="1"/>
            <a:r>
              <a:rPr lang="en-US" sz="1100" dirty="0">
                <a:solidFill>
                  <a:schemeClr val="tx1"/>
                </a:solidFill>
              </a:rPr>
              <a:t>Use Apache Spark to process data in mini-batches with Azure and GCP</a:t>
            </a:r>
          </a:p>
          <a:p>
            <a:pPr lvl="1"/>
            <a:r>
              <a:rPr lang="en-US" sz="1100" dirty="0">
                <a:solidFill>
                  <a:schemeClr val="tx1"/>
                </a:solidFill>
              </a:rPr>
              <a:t>Visualize IoT data via publish/subscribe model</a:t>
            </a:r>
          </a:p>
          <a:p>
            <a:pPr lvl="1"/>
            <a:endParaRPr lang="en-US" sz="1100" dirty="0">
              <a:solidFill>
                <a:schemeClr val="tx1"/>
              </a:solidFill>
            </a:endParaRPr>
          </a:p>
          <a:p>
            <a:pPr lvl="1"/>
            <a:endParaRPr lang="en-US" sz="1100" dirty="0">
              <a:solidFill>
                <a:schemeClr val="tx1"/>
              </a:solidFill>
            </a:endParaRPr>
          </a:p>
          <a:p>
            <a:pPr lvl="1"/>
            <a:endParaRPr lang="en-US" sz="140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/>
          </a:p>
          <a:p>
            <a:pPr marL="342900" indent="-342900">
              <a:buClr>
                <a:schemeClr val="dk1"/>
              </a:buClr>
              <a:buSzPts val="1100"/>
            </a:pPr>
            <a:endParaRPr sz="2400" dirty="0"/>
          </a:p>
        </p:txBody>
      </p:sp>
      <p:sp>
        <p:nvSpPr>
          <p:cNvPr id="215" name="Google Shape;215;p13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" name="Audio Recording Dec 5, 2020 at 9:25:13 PM" descr="Audio Recording Dec 5, 2020 at 9:25:13 PM">
            <a:hlinkClick r:id="" action="ppaction://media"/>
            <a:extLst>
              <a:ext uri="{FF2B5EF4-FFF2-40B4-BE49-F238E27FC236}">
                <a16:creationId xmlns:a16="http://schemas.microsoft.com/office/drawing/2014/main" id="{71018483-7677-2F4C-9D28-BE0648271D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5" y="1069500"/>
            <a:ext cx="3979200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SQL and NoSQL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39792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9" name="Audio Recording Dec 5, 2020 at 9:25:44 PM" descr="Audio Recording Dec 5, 2020 at 9:25:44 PM">
            <a:hlinkClick r:id="" action="ppaction://media"/>
            <a:extLst>
              <a:ext uri="{FF2B5EF4-FFF2-40B4-BE49-F238E27FC236}">
                <a16:creationId xmlns:a16="http://schemas.microsoft.com/office/drawing/2014/main" id="{4B0D2253-9C24-FD4E-9D0A-DE80DFFD06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3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Review of SQL fundamentals</a:t>
            </a:r>
            <a:endParaRPr sz="20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" sz="2000" dirty="0"/>
              <a:t>Book database example</a:t>
            </a:r>
            <a:endParaRPr sz="20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SQLite library within Python</a:t>
            </a:r>
            <a:endParaRPr sz="2000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7" name="Google Shape;223;p14">
            <a:extLst>
              <a:ext uri="{FF2B5EF4-FFF2-40B4-BE49-F238E27FC236}">
                <a16:creationId xmlns:a16="http://schemas.microsoft.com/office/drawing/2014/main" id="{783C8031-2A49-BB47-9C78-58E16BAE58EA}"/>
              </a:ext>
            </a:extLst>
          </p:cNvPr>
          <p:cNvPicPr preferRelativeResize="0"/>
          <p:nvPr/>
        </p:nvPicPr>
        <p:blipFill>
          <a:blip r:embed="rId5"/>
          <a:srcRect l="4263" r="4263"/>
          <a:stretch/>
        </p:blipFill>
        <p:spPr>
          <a:xfrm>
            <a:off x="5544187" y="1982882"/>
            <a:ext cx="2702796" cy="2481166"/>
          </a:xfrm>
          <a:prstGeom prst="hexagon">
            <a:avLst>
              <a:gd name="adj" fmla="val 0"/>
              <a:gd name="vf" fmla="val 115470"/>
            </a:avLst>
          </a:prstGeom>
          <a:noFill/>
          <a:ln w="571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357188" dist="7620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9" name="Audio Recording Dec 5, 2020 at 9:29:29 PM" descr="Audio Recording Dec 5, 2020 at 9:29:29 PM">
            <a:hlinkClick r:id="" action="ppaction://media"/>
            <a:extLst>
              <a:ext uri="{FF2B5EF4-FFF2-40B4-BE49-F238E27FC236}">
                <a16:creationId xmlns:a16="http://schemas.microsoft.com/office/drawing/2014/main" id="{8F1CC02A-5D5C-454E-AF73-C8C4554FE8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NoSQL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Create a </a:t>
            </a:r>
            <a:r>
              <a:rPr lang="en-US" sz="2000" dirty="0">
                <a:solidFill>
                  <a:schemeClr val="accent4"/>
                </a:solidFill>
              </a:rPr>
              <a:t>MongoDB</a:t>
            </a:r>
            <a:r>
              <a:rPr lang="en-US" sz="2000" dirty="0"/>
              <a:t> Atlas Cluster</a:t>
            </a:r>
          </a:p>
          <a:p>
            <a:r>
              <a:rPr lang="en-US" sz="2000" dirty="0"/>
              <a:t>Tweet Streaming with </a:t>
            </a:r>
            <a:r>
              <a:rPr lang="en-US" sz="2000" dirty="0" err="1">
                <a:solidFill>
                  <a:schemeClr val="accent4"/>
                </a:solidFill>
              </a:rPr>
              <a:t>Tweepy</a:t>
            </a:r>
            <a:endParaRPr lang="en-US" sz="20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Use </a:t>
            </a:r>
            <a:r>
              <a:rPr lang="en-US" sz="2000" dirty="0">
                <a:solidFill>
                  <a:schemeClr val="accent4"/>
                </a:solidFill>
              </a:rPr>
              <a:t>Folium</a:t>
            </a:r>
            <a:r>
              <a:rPr lang="en-US" sz="2000" dirty="0"/>
              <a:t> maps to visualize </a:t>
            </a:r>
            <a:br>
              <a:rPr lang="en-US" sz="2000" dirty="0"/>
            </a:br>
            <a:r>
              <a:rPr lang="en-US" sz="2000" dirty="0"/>
              <a:t>tweet density</a:t>
            </a:r>
            <a:endParaRPr sz="2000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055E3A0C-FDDE-EF44-8230-B97EF4F4C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1687" y="3107164"/>
            <a:ext cx="2606533" cy="1681286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EF18F0F-E85E-8D48-B98F-91A8FD6B57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6153" y="2703372"/>
            <a:ext cx="2624022" cy="134264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BFFAAE5-0069-E445-9271-2CD41EA14F7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724" t="9292"/>
          <a:stretch/>
        </p:blipFill>
        <p:spPr>
          <a:xfrm>
            <a:off x="5629303" y="677327"/>
            <a:ext cx="2546936" cy="1281897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8" name="Audio Recording Dec 5, 2020 at 9:31:55 PM" descr="Audio Recording Dec 5, 2020 at 9:31:55 PM">
            <a:hlinkClick r:id="" action="ppaction://media"/>
            <a:extLst>
              <a:ext uri="{FF2B5EF4-FFF2-40B4-BE49-F238E27FC236}">
                <a16:creationId xmlns:a16="http://schemas.microsoft.com/office/drawing/2014/main" id="{596B9901-812E-FE47-943A-2CBE26B4F1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3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4" y="1069500"/>
            <a:ext cx="4579681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Hadoop</a:t>
            </a:r>
            <a:br>
              <a:rPr lang="en" sz="7200" dirty="0"/>
            </a:br>
            <a:r>
              <a:rPr lang="en" sz="7200" dirty="0"/>
              <a:t>MapReduce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39792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With MS Azure HDInsight</a:t>
            </a: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Audio Recording Dec 5, 2020 at 9:32:27 PM" descr="Audio Recording Dec 5, 2020 at 9:32:27 PM">
            <a:hlinkClick r:id="" action="ppaction://media"/>
            <a:extLst>
              <a:ext uri="{FF2B5EF4-FFF2-40B4-BE49-F238E27FC236}">
                <a16:creationId xmlns:a16="http://schemas.microsoft.com/office/drawing/2014/main" id="{FA2EF393-3024-404F-8291-BE0826BBAF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8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MapReduce Word Count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Create </a:t>
            </a:r>
            <a:r>
              <a:rPr lang="en-US" sz="2000" dirty="0">
                <a:solidFill>
                  <a:schemeClr val="accent4"/>
                </a:solidFill>
              </a:rPr>
              <a:t>Azure HDInsight </a:t>
            </a:r>
            <a:r>
              <a:rPr lang="en-US" sz="2000" dirty="0"/>
              <a:t>multi-node cluster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Run Hadoop MapReduce on this cluster</a:t>
            </a:r>
            <a:endParaRPr sz="20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Case study: Romeo and Juliet word count</a:t>
            </a:r>
            <a:endParaRPr sz="2000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B640CD-81CE-504D-ACF5-40A6D630AD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2182" y="2966793"/>
            <a:ext cx="3303276" cy="1738359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D7974-BDD9-B94D-B842-026537060A39}"/>
              </a:ext>
            </a:extLst>
          </p:cNvPr>
          <p:cNvSpPr txBox="1"/>
          <p:nvPr/>
        </p:nvSpPr>
        <p:spPr>
          <a:xfrm>
            <a:off x="475488" y="2571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C4B2C7BB-A5DB-9142-A444-810A7C5E940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3" t="4221" r="63477" b="2196"/>
          <a:stretch/>
        </p:blipFill>
        <p:spPr>
          <a:xfrm>
            <a:off x="6871945" y="1846148"/>
            <a:ext cx="1423330" cy="2066757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9" name="Audio Recording Dec 5, 2020 at 9:33:24 PM" descr="Audio Recording Dec 5, 2020 at 9:33:24 PM">
            <a:hlinkClick r:id="" action="ppaction://media"/>
            <a:extLst>
              <a:ext uri="{FF2B5EF4-FFF2-40B4-BE49-F238E27FC236}">
                <a16:creationId xmlns:a16="http://schemas.microsoft.com/office/drawing/2014/main" id="{F37462BD-1BC8-BD49-8BC0-7DF106E45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5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2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"/>
          <p:cNvSpPr txBox="1">
            <a:spLocks noGrp="1"/>
          </p:cNvSpPr>
          <p:nvPr>
            <p:ph type="ctrTitle" idx="4294967295"/>
          </p:nvPr>
        </p:nvSpPr>
        <p:spPr>
          <a:xfrm>
            <a:off x="4326574" y="1069500"/>
            <a:ext cx="4579681" cy="18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Apache Spark</a:t>
            </a:r>
            <a:endParaRPr sz="7200" dirty="0"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4294967295"/>
          </p:nvPr>
        </p:nvSpPr>
        <p:spPr>
          <a:xfrm>
            <a:off x="4326575" y="3416904"/>
            <a:ext cx="3979200" cy="11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Employing a Docker stack</a:t>
            </a:r>
            <a:endParaRPr dirty="0"/>
          </a:p>
        </p:txBody>
      </p:sp>
      <p:grpSp>
        <p:nvGrpSpPr>
          <p:cNvPr id="250" name="Google Shape;250;p18"/>
          <p:cNvGrpSpPr/>
          <p:nvPr/>
        </p:nvGrpSpPr>
        <p:grpSpPr>
          <a:xfrm>
            <a:off x="1592631" y="1069666"/>
            <a:ext cx="1909532" cy="1909527"/>
            <a:chOff x="6643075" y="3664250"/>
            <a:chExt cx="407950" cy="407975"/>
          </a:xfrm>
        </p:grpSpPr>
        <p:sp>
          <p:nvSpPr>
            <p:cNvPr id="251" name="Google Shape;25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8"/>
          <p:cNvGrpSpPr/>
          <p:nvPr/>
        </p:nvGrpSpPr>
        <p:grpSpPr>
          <a:xfrm rot="-587471">
            <a:off x="1480628" y="3228160"/>
            <a:ext cx="785066" cy="785066"/>
            <a:chOff x="576250" y="4319400"/>
            <a:chExt cx="442075" cy="442050"/>
          </a:xfrm>
        </p:grpSpPr>
        <p:sp>
          <p:nvSpPr>
            <p:cNvPr id="254" name="Google Shape;25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2863" dist="9525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8"/>
          <p:cNvSpPr/>
          <p:nvPr/>
        </p:nvSpPr>
        <p:spPr>
          <a:xfrm>
            <a:off x="1135930" y="1510682"/>
            <a:ext cx="298471" cy="28499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/>
          <p:nvPr/>
        </p:nvSpPr>
        <p:spPr>
          <a:xfrm rot="2697367">
            <a:off x="3102805" y="2969743"/>
            <a:ext cx="453095" cy="43263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3461249" y="2722766"/>
            <a:ext cx="181476" cy="1733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8"/>
          <p:cNvSpPr/>
          <p:nvPr/>
        </p:nvSpPr>
        <p:spPr>
          <a:xfrm rot="1280326">
            <a:off x="929130" y="2370325"/>
            <a:ext cx="181458" cy="1733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952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Audio Recording Dec 5, 2020 at 9:33:56 PM" descr="Audio Recording Dec 5, 2020 at 9:33:56 PM">
            <a:hlinkClick r:id="" action="ppaction://media"/>
            <a:extLst>
              <a:ext uri="{FF2B5EF4-FFF2-40B4-BE49-F238E27FC236}">
                <a16:creationId xmlns:a16="http://schemas.microsoft.com/office/drawing/2014/main" id="{92AB9BFA-A55E-4947-8C69-A4DE82980F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4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MapReduce with Spark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49" y="1430148"/>
            <a:ext cx="7432325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Execute a </a:t>
            </a:r>
            <a:r>
              <a:rPr lang="en-US" sz="2000" dirty="0">
                <a:solidFill>
                  <a:schemeClr val="accent4"/>
                </a:solidFill>
              </a:rPr>
              <a:t>Docker</a:t>
            </a:r>
            <a:r>
              <a:rPr lang="en-US" sz="2000" dirty="0"/>
              <a:t> stack with </a:t>
            </a:r>
            <a:r>
              <a:rPr lang="en-US" sz="2000" dirty="0">
                <a:solidFill>
                  <a:schemeClr val="accent4"/>
                </a:solidFill>
              </a:rPr>
              <a:t>Spark</a:t>
            </a:r>
            <a:r>
              <a:rPr lang="en-US" sz="2000" dirty="0"/>
              <a:t> and </a:t>
            </a:r>
            <a:r>
              <a:rPr lang="en-US" sz="2000" dirty="0" err="1">
                <a:solidFill>
                  <a:schemeClr val="accent4"/>
                </a:solidFill>
              </a:rPr>
              <a:t>PySpark</a:t>
            </a:r>
            <a:endParaRPr lang="en-US" sz="2000" dirty="0">
              <a:solidFill>
                <a:schemeClr val="accent4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Run Hadoop MapReduce on this cluster</a:t>
            </a:r>
            <a:endParaRPr sz="20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-US" sz="2000" dirty="0"/>
              <a:t>Case study: Romeo and Juliet word count</a:t>
            </a:r>
            <a:endParaRPr sz="2000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6D7974-BDD9-B94D-B842-026537060A39}"/>
              </a:ext>
            </a:extLst>
          </p:cNvPr>
          <p:cNvSpPr txBox="1"/>
          <p:nvPr/>
        </p:nvSpPr>
        <p:spPr>
          <a:xfrm>
            <a:off x="475488" y="2571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F81B573-2A36-334F-BD28-016854358D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98" r="26565"/>
          <a:stretch/>
        </p:blipFill>
        <p:spPr>
          <a:xfrm>
            <a:off x="2618974" y="3215869"/>
            <a:ext cx="2044700" cy="1248179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F88E5577-2EAD-4347-B896-DA844DB5A40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8" t="374" r="57755" b="-374"/>
          <a:stretch/>
        </p:blipFill>
        <p:spPr>
          <a:xfrm>
            <a:off x="7208072" y="2660937"/>
            <a:ext cx="985688" cy="217475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987CC3C-6B30-0348-9F37-2C970DD87F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3951" y="2879527"/>
            <a:ext cx="1540457" cy="1776453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7722C7D2-3F31-B64E-AAA4-C852263F96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499" y="3431203"/>
            <a:ext cx="2044700" cy="673100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15" name="Audio Recording Dec 5, 2020 at 9:34:48 PM" descr="Audio Recording Dec 5, 2020 at 9:34:48 PM">
            <a:hlinkClick r:id="" action="ppaction://media"/>
            <a:extLst>
              <a:ext uri="{FF2B5EF4-FFF2-40B4-BE49-F238E27FC236}">
                <a16:creationId xmlns:a16="http://schemas.microsoft.com/office/drawing/2014/main" id="{A56B39B1-B9E9-5747-A71F-CD66E80C1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0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6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284</Words>
  <Application>Microsoft Macintosh PowerPoint</Application>
  <PresentationFormat>On-screen Show (16:9)</PresentationFormat>
  <Paragraphs>81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Titillium Web</vt:lpstr>
      <vt:lpstr>Inria Sans Light</vt:lpstr>
      <vt:lpstr>Saira SemiCondensed Medium</vt:lpstr>
      <vt:lpstr>Gurney template</vt:lpstr>
      <vt:lpstr>MSDS 498 CAPSTONE                        Dan Kuratko</vt:lpstr>
      <vt:lpstr>MY PROJECT</vt:lpstr>
      <vt:lpstr>SQL and NoSQL</vt:lpstr>
      <vt:lpstr>SQL</vt:lpstr>
      <vt:lpstr>NoSQL</vt:lpstr>
      <vt:lpstr>Hadoop MapReduce</vt:lpstr>
      <vt:lpstr>MapReduce Word Count</vt:lpstr>
      <vt:lpstr>Apache Spark</vt:lpstr>
      <vt:lpstr>MapReduce with Spark</vt:lpstr>
      <vt:lpstr>IoT and Dashboards</vt:lpstr>
      <vt:lpstr>Live Data Visualization</vt:lpstr>
      <vt:lpstr>Hadoop with Google</vt:lpstr>
      <vt:lpstr>MapReduce with GCP</vt:lpstr>
      <vt:lpstr>Spark and GCP</vt:lpstr>
      <vt:lpstr>Spark MapReduce with GCP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MSDS 498 CAPSTONE                        Dan Kuratko</dc:title>
  <cp:lastModifiedBy>Dan Kuratko</cp:lastModifiedBy>
  <cp:revision>22</cp:revision>
  <dcterms:modified xsi:type="dcterms:W3CDTF">2020-12-06T04:39:27Z</dcterms:modified>
</cp:coreProperties>
</file>